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4"/>
  </p:notesMasterIdLst>
  <p:sldIdLst>
    <p:sldId id="256" r:id="rId2"/>
    <p:sldId id="257" r:id="rId3"/>
    <p:sldId id="258" r:id="rId4"/>
    <p:sldId id="259" r:id="rId5"/>
    <p:sldId id="260" r:id="rId6"/>
    <p:sldId id="261" r:id="rId7"/>
    <p:sldId id="262" r:id="rId8"/>
    <p:sldId id="266" r:id="rId9"/>
    <p:sldId id="263" r:id="rId10"/>
    <p:sldId id="264" r:id="rId11"/>
    <p:sldId id="265"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k Kunath" initials="NK" lastIdx="1" clrIdx="0">
    <p:extLst>
      <p:ext uri="{19B8F6BF-5375-455C-9EA6-DF929625EA0E}">
        <p15:presenceInfo xmlns:p15="http://schemas.microsoft.com/office/powerpoint/2012/main" userId="601d55534cca7eb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637" autoAdjust="0"/>
  </p:normalViewPr>
  <p:slideViewPr>
    <p:cSldViewPr snapToGrid="0">
      <p:cViewPr>
        <p:scale>
          <a:sx n="70" d="100"/>
          <a:sy n="70" d="100"/>
        </p:scale>
        <p:origin x="894" y="-330"/>
      </p:cViewPr>
      <p:guideLst/>
    </p:cSldViewPr>
  </p:slideViewPr>
  <p:notesTextViewPr>
    <p:cViewPr>
      <p:scale>
        <a:sx n="1" d="1"/>
        <a:sy n="1" d="1"/>
      </p:scale>
      <p:origin x="0" y="-44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2-21T17:07:16.976"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1A65CA-81DC-4895-BE2C-AB4C12C4A690}" type="datetimeFigureOut">
              <a:rPr lang="en-US" smtClean="0"/>
              <a:t>2/21/2024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2517E4-58D1-4C91-BE35-DF227CB70CF3}" type="slidenum">
              <a:rPr lang="en-US" smtClean="0"/>
              <a:t>‹#›</a:t>
            </a:fld>
            <a:endParaRPr lang="en-US"/>
          </a:p>
        </p:txBody>
      </p:sp>
    </p:spTree>
    <p:extLst>
      <p:ext uri="{BB962C8B-B14F-4D97-AF65-F5344CB8AC3E}">
        <p14:creationId xmlns:p14="http://schemas.microsoft.com/office/powerpoint/2010/main" val="3997330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a:t>
            </a:r>
          </a:p>
        </p:txBody>
      </p:sp>
      <p:sp>
        <p:nvSpPr>
          <p:cNvPr id="4" name="Slide Number Placeholder 3"/>
          <p:cNvSpPr>
            <a:spLocks noGrp="1"/>
          </p:cNvSpPr>
          <p:nvPr>
            <p:ph type="sldNum" sz="quarter" idx="5"/>
          </p:nvPr>
        </p:nvSpPr>
        <p:spPr/>
        <p:txBody>
          <a:bodyPr/>
          <a:lstStyle/>
          <a:p>
            <a:fld id="{192517E4-58D1-4C91-BE35-DF227CB70CF3}" type="slidenum">
              <a:rPr lang="en-US" smtClean="0"/>
              <a:t>1</a:t>
            </a:fld>
            <a:endParaRPr lang="en-US"/>
          </a:p>
        </p:txBody>
      </p:sp>
    </p:spTree>
    <p:extLst>
      <p:ext uri="{BB962C8B-B14F-4D97-AF65-F5344CB8AC3E}">
        <p14:creationId xmlns:p14="http://schemas.microsoft.com/office/powerpoint/2010/main" val="265093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5"/>
          </p:nvPr>
        </p:nvSpPr>
        <p:spPr/>
        <p:txBody>
          <a:bodyPr/>
          <a:lstStyle/>
          <a:p>
            <a:fld id="{192517E4-58D1-4C91-BE35-DF227CB70CF3}" type="slidenum">
              <a:rPr lang="en-US" smtClean="0"/>
              <a:t>10</a:t>
            </a:fld>
            <a:endParaRPr lang="en-US"/>
          </a:p>
        </p:txBody>
      </p:sp>
    </p:spTree>
    <p:extLst>
      <p:ext uri="{BB962C8B-B14F-4D97-AF65-F5344CB8AC3E}">
        <p14:creationId xmlns:p14="http://schemas.microsoft.com/office/powerpoint/2010/main" val="1337401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short answer is…NEPA.</a:t>
            </a:r>
          </a:p>
          <a:p>
            <a:endParaRPr lang="en-US" dirty="0"/>
          </a:p>
          <a:p>
            <a:r>
              <a:rPr lang="en-US" dirty="0"/>
              <a:t>Any project that you’re looking to perform ultimately is going to need to go through NEPA and the FS will need to ensure that it does not directly and adversely impact the ORVs, water quality, or free-flowing condition. </a:t>
            </a:r>
          </a:p>
          <a:p>
            <a:endParaRPr lang="en-US" dirty="0"/>
          </a:p>
          <a:p>
            <a:r>
              <a:rPr lang="en-US" dirty="0"/>
              <a:t>Looking over the list of questions that Anthony sent me, I’m not sure that there is necessarily anything that would not be compatible, but again, that 100% comes down to how the project is designed and what mitigation measures are included. </a:t>
            </a:r>
          </a:p>
          <a:p>
            <a:endParaRPr lang="en-US" dirty="0"/>
          </a:p>
          <a:p>
            <a:r>
              <a:rPr lang="en-US" dirty="0"/>
              <a:t>Specifically – I was looking through the photos from your recent field visit and a project that perhaps creates durable access points to avoid the user created trails and erosion would certainly be in line with what types of development are permissible. </a:t>
            </a:r>
          </a:p>
        </p:txBody>
      </p:sp>
      <p:sp>
        <p:nvSpPr>
          <p:cNvPr id="4" name="Slide Number Placeholder 3"/>
          <p:cNvSpPr>
            <a:spLocks noGrp="1"/>
          </p:cNvSpPr>
          <p:nvPr>
            <p:ph type="sldNum" sz="quarter" idx="5"/>
          </p:nvPr>
        </p:nvSpPr>
        <p:spPr/>
        <p:txBody>
          <a:bodyPr/>
          <a:lstStyle/>
          <a:p>
            <a:fld id="{192517E4-58D1-4C91-BE35-DF227CB70CF3}" type="slidenum">
              <a:rPr lang="en-US" smtClean="0"/>
              <a:t>11</a:t>
            </a:fld>
            <a:endParaRPr lang="en-US"/>
          </a:p>
        </p:txBody>
      </p:sp>
    </p:spTree>
    <p:extLst>
      <p:ext uri="{BB962C8B-B14F-4D97-AF65-F5344CB8AC3E}">
        <p14:creationId xmlns:p14="http://schemas.microsoft.com/office/powerpoint/2010/main" val="1058059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a:t>
            </a:r>
          </a:p>
        </p:txBody>
      </p:sp>
      <p:sp>
        <p:nvSpPr>
          <p:cNvPr id="4" name="Slide Number Placeholder 3"/>
          <p:cNvSpPr>
            <a:spLocks noGrp="1"/>
          </p:cNvSpPr>
          <p:nvPr>
            <p:ph type="sldNum" sz="quarter" idx="5"/>
          </p:nvPr>
        </p:nvSpPr>
        <p:spPr/>
        <p:txBody>
          <a:bodyPr/>
          <a:lstStyle/>
          <a:p>
            <a:fld id="{192517E4-58D1-4C91-BE35-DF227CB70CF3}" type="slidenum">
              <a:rPr lang="en-US" smtClean="0"/>
              <a:t>12</a:t>
            </a:fld>
            <a:endParaRPr lang="en-US"/>
          </a:p>
        </p:txBody>
      </p:sp>
    </p:spTree>
    <p:extLst>
      <p:ext uri="{BB962C8B-B14F-4D97-AF65-F5344CB8AC3E}">
        <p14:creationId xmlns:p14="http://schemas.microsoft.com/office/powerpoint/2010/main" val="2891034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breakdown of Boise National Forest’s Management Area 1 – Lower South Fork Boise River. </a:t>
            </a:r>
          </a:p>
          <a:p>
            <a:endParaRPr lang="en-US" dirty="0"/>
          </a:p>
          <a:p>
            <a:r>
              <a:rPr lang="en-US" dirty="0"/>
              <a:t>Here we can see the overlay of general management prescriptions as well as the three different sections of the SFBR that are eligible for inclusion in the WSRA. </a:t>
            </a:r>
          </a:p>
        </p:txBody>
      </p:sp>
      <p:sp>
        <p:nvSpPr>
          <p:cNvPr id="4" name="Slide Number Placeholder 3"/>
          <p:cNvSpPr>
            <a:spLocks noGrp="1"/>
          </p:cNvSpPr>
          <p:nvPr>
            <p:ph type="sldNum" sz="quarter" idx="5"/>
          </p:nvPr>
        </p:nvSpPr>
        <p:spPr/>
        <p:txBody>
          <a:bodyPr/>
          <a:lstStyle/>
          <a:p>
            <a:fld id="{192517E4-58D1-4C91-BE35-DF227CB70CF3}" type="slidenum">
              <a:rPr lang="en-US" smtClean="0"/>
              <a:t>2</a:t>
            </a:fld>
            <a:endParaRPr lang="en-US"/>
          </a:p>
        </p:txBody>
      </p:sp>
    </p:spTree>
    <p:extLst>
      <p:ext uri="{BB962C8B-B14F-4D97-AF65-F5344CB8AC3E}">
        <p14:creationId xmlns:p14="http://schemas.microsoft.com/office/powerpoint/2010/main" val="3595200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Zoomed in just a bit we see the three sections:</a:t>
            </a:r>
          </a:p>
          <a:p>
            <a:endParaRPr lang="en-US" dirty="0"/>
          </a:p>
          <a:p>
            <a:r>
              <a:rPr lang="en-US" dirty="0"/>
              <a:t>Green: Section 1 (13.13 Mi), From Anderson Ranch Dam to </a:t>
            </a:r>
            <a:r>
              <a:rPr lang="en-US" dirty="0" err="1"/>
              <a:t>Mennecke</a:t>
            </a:r>
            <a:r>
              <a:rPr lang="en-US" dirty="0"/>
              <a:t> Creek (Recreational: ORV – Rec, Geologic, Heritage)</a:t>
            </a:r>
          </a:p>
          <a:p>
            <a:r>
              <a:rPr lang="en-US" dirty="0"/>
              <a:t>Magenta: Section 2 (3.13 Mi), From </a:t>
            </a:r>
            <a:r>
              <a:rPr lang="en-US" dirty="0" err="1"/>
              <a:t>Mennecke</a:t>
            </a:r>
            <a:r>
              <a:rPr lang="en-US" dirty="0"/>
              <a:t> Creek to Trail Creek (Scenic: ORV – Recreation, Geology)</a:t>
            </a:r>
          </a:p>
          <a:p>
            <a:r>
              <a:rPr lang="en-US" dirty="0"/>
              <a:t>Blue: Section 3 (12.27 Mi), From Trail Creek to Crank Creek (Wild: ORV – Scenic, Recreation, Geology)</a:t>
            </a:r>
          </a:p>
          <a:p>
            <a:endParaRPr lang="en-US" dirty="0"/>
          </a:p>
          <a:p>
            <a:r>
              <a:rPr lang="en-US" dirty="0"/>
              <a:t>Interesting to me is the fact that Fisheries is not identified as an ORV for the full system. </a:t>
            </a:r>
          </a:p>
          <a:p>
            <a:r>
              <a:rPr lang="en-US" dirty="0"/>
              <a:t>4.1c – undeveloped rec *maintain </a:t>
            </a:r>
            <a:r>
              <a:rPr lang="en-US" dirty="0" err="1"/>
              <a:t>unroaded</a:t>
            </a:r>
            <a:r>
              <a:rPr lang="en-US" dirty="0"/>
              <a:t> character with allowance for restoration activities</a:t>
            </a:r>
          </a:p>
          <a:p>
            <a:r>
              <a:rPr lang="en-US" dirty="0"/>
              <a:t>6.1 – restoration and maintenance – </a:t>
            </a:r>
            <a:r>
              <a:rPr lang="en-US" dirty="0" err="1"/>
              <a:t>emph</a:t>
            </a:r>
            <a:r>
              <a:rPr lang="en-US" dirty="0"/>
              <a:t> shrubland and grassland landscapes. </a:t>
            </a:r>
          </a:p>
          <a:p>
            <a:endParaRPr lang="en-US" dirty="0"/>
          </a:p>
        </p:txBody>
      </p:sp>
      <p:sp>
        <p:nvSpPr>
          <p:cNvPr id="4" name="Slide Number Placeholder 3"/>
          <p:cNvSpPr>
            <a:spLocks noGrp="1"/>
          </p:cNvSpPr>
          <p:nvPr>
            <p:ph type="sldNum" sz="quarter" idx="5"/>
          </p:nvPr>
        </p:nvSpPr>
        <p:spPr/>
        <p:txBody>
          <a:bodyPr/>
          <a:lstStyle/>
          <a:p>
            <a:fld id="{192517E4-58D1-4C91-BE35-DF227CB70CF3}" type="slidenum">
              <a:rPr lang="en-US" smtClean="0"/>
              <a:t>3</a:t>
            </a:fld>
            <a:endParaRPr lang="en-US"/>
          </a:p>
        </p:txBody>
      </p:sp>
    </p:spTree>
    <p:extLst>
      <p:ext uri="{BB962C8B-B14F-4D97-AF65-F5344CB8AC3E}">
        <p14:creationId xmlns:p14="http://schemas.microsoft.com/office/powerpoint/2010/main" val="412973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So…What does the WSRA actually do? </a:t>
            </a:r>
          </a:p>
          <a:p>
            <a:endParaRPr lang="en-US" dirty="0"/>
          </a:p>
          <a:p>
            <a:r>
              <a:rPr lang="en-US" dirty="0"/>
              <a:t>Established national policy that select rivers that possess outstandingly remarkable values (ORVs), shall be preserved in free-flowing conditions and that their immediate environments shall be protected for the benefit and enjoyment of present ant future generations. </a:t>
            </a:r>
          </a:p>
        </p:txBody>
      </p:sp>
      <p:sp>
        <p:nvSpPr>
          <p:cNvPr id="4" name="Slide Number Placeholder 3"/>
          <p:cNvSpPr>
            <a:spLocks noGrp="1"/>
          </p:cNvSpPr>
          <p:nvPr>
            <p:ph type="sldNum" sz="quarter" idx="5"/>
          </p:nvPr>
        </p:nvSpPr>
        <p:spPr/>
        <p:txBody>
          <a:bodyPr/>
          <a:lstStyle/>
          <a:p>
            <a:fld id="{192517E4-58D1-4C91-BE35-DF227CB70CF3}" type="slidenum">
              <a:rPr lang="en-US" smtClean="0"/>
              <a:t>4</a:t>
            </a:fld>
            <a:endParaRPr lang="en-US"/>
          </a:p>
        </p:txBody>
      </p:sp>
    </p:spTree>
    <p:extLst>
      <p:ext uri="{BB962C8B-B14F-4D97-AF65-F5344CB8AC3E}">
        <p14:creationId xmlns:p14="http://schemas.microsoft.com/office/powerpoint/2010/main" val="3949837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management restrictions, the largest and broad protections come from Section 7 of the Act. Primarily, this permanently protects rivers that are components of the national wild and scenic river system from hydro development </a:t>
            </a:r>
            <a:r>
              <a:rPr lang="en-US" b="1" dirty="0"/>
              <a:t>and</a:t>
            </a:r>
            <a:r>
              <a:rPr lang="en-US" b="0" dirty="0"/>
              <a:t> water resource projects that would have a direct and adverse effect on the values aka ORVs of the river in question. </a:t>
            </a:r>
            <a:endParaRPr lang="en-US" dirty="0"/>
          </a:p>
        </p:txBody>
      </p:sp>
      <p:sp>
        <p:nvSpPr>
          <p:cNvPr id="4" name="Slide Number Placeholder 3"/>
          <p:cNvSpPr>
            <a:spLocks noGrp="1"/>
          </p:cNvSpPr>
          <p:nvPr>
            <p:ph type="sldNum" sz="quarter" idx="5"/>
          </p:nvPr>
        </p:nvSpPr>
        <p:spPr/>
        <p:txBody>
          <a:bodyPr/>
          <a:lstStyle/>
          <a:p>
            <a:fld id="{192517E4-58D1-4C91-BE35-DF227CB70CF3}" type="slidenum">
              <a:rPr lang="en-US" smtClean="0"/>
              <a:t>5</a:t>
            </a:fld>
            <a:endParaRPr lang="en-US"/>
          </a:p>
        </p:txBody>
      </p:sp>
    </p:spTree>
    <p:extLst>
      <p:ext uri="{BB962C8B-B14F-4D97-AF65-F5344CB8AC3E}">
        <p14:creationId xmlns:p14="http://schemas.microsoft.com/office/powerpoint/2010/main" val="3398127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water resource project? According to the Wild and Scenic Coordinating Council, which is made up of river managers from NPS, BLM, Forest Service, and FWS, it’s a very broad definition. Typically, section 7 consultation would happen parallel to agency analysis and environmental review, not as a separate NEPA process. </a:t>
            </a:r>
          </a:p>
        </p:txBody>
      </p:sp>
      <p:sp>
        <p:nvSpPr>
          <p:cNvPr id="4" name="Slide Number Placeholder 3"/>
          <p:cNvSpPr>
            <a:spLocks noGrp="1"/>
          </p:cNvSpPr>
          <p:nvPr>
            <p:ph type="sldNum" sz="quarter" idx="5"/>
          </p:nvPr>
        </p:nvSpPr>
        <p:spPr/>
        <p:txBody>
          <a:bodyPr/>
          <a:lstStyle/>
          <a:p>
            <a:fld id="{192517E4-58D1-4C91-BE35-DF227CB70CF3}" type="slidenum">
              <a:rPr lang="en-US" smtClean="0"/>
              <a:t>6</a:t>
            </a:fld>
            <a:endParaRPr lang="en-US"/>
          </a:p>
        </p:txBody>
      </p:sp>
    </p:spTree>
    <p:extLst>
      <p:ext uri="{BB962C8B-B14F-4D97-AF65-F5344CB8AC3E}">
        <p14:creationId xmlns:p14="http://schemas.microsoft.com/office/powerpoint/2010/main" val="257638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again taken from the coordinating council Q and A and is widely adopted by management agencies responsible for the management of WSRs within their boundaries. </a:t>
            </a:r>
          </a:p>
          <a:p>
            <a:endParaRPr lang="en-US" dirty="0"/>
          </a:p>
          <a:p>
            <a:r>
              <a:rPr lang="en-US" dirty="0"/>
              <a:t>Essentially, this policy ensures that until a river is formally designated, or not, the conditions and qualities of which it was found eligible in the first place are not degraded in the interim. </a:t>
            </a:r>
          </a:p>
        </p:txBody>
      </p:sp>
      <p:sp>
        <p:nvSpPr>
          <p:cNvPr id="4" name="Slide Number Placeholder 3"/>
          <p:cNvSpPr>
            <a:spLocks noGrp="1"/>
          </p:cNvSpPr>
          <p:nvPr>
            <p:ph type="sldNum" sz="quarter" idx="5"/>
          </p:nvPr>
        </p:nvSpPr>
        <p:spPr/>
        <p:txBody>
          <a:bodyPr/>
          <a:lstStyle/>
          <a:p>
            <a:fld id="{192517E4-58D1-4C91-BE35-DF227CB70CF3}" type="slidenum">
              <a:rPr lang="en-US" smtClean="0"/>
              <a:t>7</a:t>
            </a:fld>
            <a:endParaRPr lang="en-US"/>
          </a:p>
        </p:txBody>
      </p:sp>
    </p:spTree>
    <p:extLst>
      <p:ext uri="{BB962C8B-B14F-4D97-AF65-F5344CB8AC3E}">
        <p14:creationId xmlns:p14="http://schemas.microsoft.com/office/powerpoint/2010/main" val="3806997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quick note on the classifications- </a:t>
            </a:r>
            <a:r>
              <a:rPr lang="en-US" dirty="0" err="1"/>
              <a:t>ie</a:t>
            </a:r>
            <a:r>
              <a:rPr lang="en-US" dirty="0"/>
              <a:t> recreational, scenic, or wild, the Forest Service Handbook lists a bunch of general outlines for the type of management activities that are permissible based on classification alone, notwithstanding ORV implications. </a:t>
            </a:r>
          </a:p>
        </p:txBody>
      </p:sp>
      <p:sp>
        <p:nvSpPr>
          <p:cNvPr id="4" name="Slide Number Placeholder 3"/>
          <p:cNvSpPr>
            <a:spLocks noGrp="1"/>
          </p:cNvSpPr>
          <p:nvPr>
            <p:ph type="sldNum" sz="quarter" idx="5"/>
          </p:nvPr>
        </p:nvSpPr>
        <p:spPr/>
        <p:txBody>
          <a:bodyPr/>
          <a:lstStyle/>
          <a:p>
            <a:fld id="{192517E4-58D1-4C91-BE35-DF227CB70CF3}" type="slidenum">
              <a:rPr lang="en-US" smtClean="0"/>
              <a:t>8</a:t>
            </a:fld>
            <a:endParaRPr lang="en-US"/>
          </a:p>
        </p:txBody>
      </p:sp>
    </p:spTree>
    <p:extLst>
      <p:ext uri="{BB962C8B-B14F-4D97-AF65-F5344CB8AC3E}">
        <p14:creationId xmlns:p14="http://schemas.microsoft.com/office/powerpoint/2010/main" val="3501238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 taken from the Boise NF management direction for Zone 1, we see it explicitly stated that all projects must be designed in a way that they do not negatively impact the ORVs, free-flowing condition, or water quality for which the section was initially deemed eligible. </a:t>
            </a:r>
          </a:p>
        </p:txBody>
      </p:sp>
      <p:sp>
        <p:nvSpPr>
          <p:cNvPr id="4" name="Slide Number Placeholder 3"/>
          <p:cNvSpPr>
            <a:spLocks noGrp="1"/>
          </p:cNvSpPr>
          <p:nvPr>
            <p:ph type="sldNum" sz="quarter" idx="5"/>
          </p:nvPr>
        </p:nvSpPr>
        <p:spPr/>
        <p:txBody>
          <a:bodyPr/>
          <a:lstStyle/>
          <a:p>
            <a:fld id="{192517E4-58D1-4C91-BE35-DF227CB70CF3}" type="slidenum">
              <a:rPr lang="en-US" smtClean="0"/>
              <a:t>9</a:t>
            </a:fld>
            <a:endParaRPr lang="en-US"/>
          </a:p>
        </p:txBody>
      </p:sp>
    </p:spTree>
    <p:extLst>
      <p:ext uri="{BB962C8B-B14F-4D97-AF65-F5344CB8AC3E}">
        <p14:creationId xmlns:p14="http://schemas.microsoft.com/office/powerpoint/2010/main" val="3393421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CD6B52-20DB-4359-9039-A6E6BFB74D68}"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D4F28-3CB1-4257-A7FE-942B81896261}" type="slidenum">
              <a:rPr lang="en-US" smtClean="0"/>
              <a:t>‹#›</a:t>
            </a:fld>
            <a:endParaRPr lang="en-US"/>
          </a:p>
        </p:txBody>
      </p:sp>
    </p:spTree>
    <p:extLst>
      <p:ext uri="{BB962C8B-B14F-4D97-AF65-F5344CB8AC3E}">
        <p14:creationId xmlns:p14="http://schemas.microsoft.com/office/powerpoint/2010/main" val="933653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CD6B52-20DB-4359-9039-A6E6BFB74D68}"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D4F28-3CB1-4257-A7FE-942B81896261}" type="slidenum">
              <a:rPr lang="en-US" smtClean="0"/>
              <a:t>‹#›</a:t>
            </a:fld>
            <a:endParaRPr lang="en-US"/>
          </a:p>
        </p:txBody>
      </p:sp>
    </p:spTree>
    <p:extLst>
      <p:ext uri="{BB962C8B-B14F-4D97-AF65-F5344CB8AC3E}">
        <p14:creationId xmlns:p14="http://schemas.microsoft.com/office/powerpoint/2010/main" val="4022262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CD6B52-20DB-4359-9039-A6E6BFB74D68}"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D4F28-3CB1-4257-A7FE-942B81896261}" type="slidenum">
              <a:rPr lang="en-US" smtClean="0"/>
              <a:t>‹#›</a:t>
            </a:fld>
            <a:endParaRPr lang="en-US"/>
          </a:p>
        </p:txBody>
      </p:sp>
    </p:spTree>
    <p:extLst>
      <p:ext uri="{BB962C8B-B14F-4D97-AF65-F5344CB8AC3E}">
        <p14:creationId xmlns:p14="http://schemas.microsoft.com/office/powerpoint/2010/main" val="1353449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CD6B52-20DB-4359-9039-A6E6BFB74D68}"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D4F28-3CB1-4257-A7FE-942B81896261}"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90883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CD6B52-20DB-4359-9039-A6E6BFB74D68}"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D4F28-3CB1-4257-A7FE-942B81896261}" type="slidenum">
              <a:rPr lang="en-US" smtClean="0"/>
              <a:t>‹#›</a:t>
            </a:fld>
            <a:endParaRPr lang="en-US"/>
          </a:p>
        </p:txBody>
      </p:sp>
    </p:spTree>
    <p:extLst>
      <p:ext uri="{BB962C8B-B14F-4D97-AF65-F5344CB8AC3E}">
        <p14:creationId xmlns:p14="http://schemas.microsoft.com/office/powerpoint/2010/main" val="391729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1CD6B52-20DB-4359-9039-A6E6BFB74D68}" type="datetimeFigureOut">
              <a:rPr lang="en-US" smtClean="0"/>
              <a:t>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7D4F28-3CB1-4257-A7FE-942B81896261}" type="slidenum">
              <a:rPr lang="en-US" smtClean="0"/>
              <a:t>‹#›</a:t>
            </a:fld>
            <a:endParaRPr lang="en-US"/>
          </a:p>
        </p:txBody>
      </p:sp>
    </p:spTree>
    <p:extLst>
      <p:ext uri="{BB962C8B-B14F-4D97-AF65-F5344CB8AC3E}">
        <p14:creationId xmlns:p14="http://schemas.microsoft.com/office/powerpoint/2010/main" val="4242377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1CD6B52-20DB-4359-9039-A6E6BFB74D68}" type="datetimeFigureOut">
              <a:rPr lang="en-US" smtClean="0"/>
              <a:t>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7D4F28-3CB1-4257-A7FE-942B81896261}" type="slidenum">
              <a:rPr lang="en-US" smtClean="0"/>
              <a:t>‹#›</a:t>
            </a:fld>
            <a:endParaRPr lang="en-US"/>
          </a:p>
        </p:txBody>
      </p:sp>
    </p:spTree>
    <p:extLst>
      <p:ext uri="{BB962C8B-B14F-4D97-AF65-F5344CB8AC3E}">
        <p14:creationId xmlns:p14="http://schemas.microsoft.com/office/powerpoint/2010/main" val="3641423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CD6B52-20DB-4359-9039-A6E6BFB74D68}"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D4F28-3CB1-4257-A7FE-942B81896261}" type="slidenum">
              <a:rPr lang="en-US" smtClean="0"/>
              <a:t>‹#›</a:t>
            </a:fld>
            <a:endParaRPr lang="en-US"/>
          </a:p>
        </p:txBody>
      </p:sp>
    </p:spTree>
    <p:extLst>
      <p:ext uri="{BB962C8B-B14F-4D97-AF65-F5344CB8AC3E}">
        <p14:creationId xmlns:p14="http://schemas.microsoft.com/office/powerpoint/2010/main" val="1790996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CD6B52-20DB-4359-9039-A6E6BFB74D68}"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D4F28-3CB1-4257-A7FE-942B81896261}" type="slidenum">
              <a:rPr lang="en-US" smtClean="0"/>
              <a:t>‹#›</a:t>
            </a:fld>
            <a:endParaRPr lang="en-US"/>
          </a:p>
        </p:txBody>
      </p:sp>
    </p:spTree>
    <p:extLst>
      <p:ext uri="{BB962C8B-B14F-4D97-AF65-F5344CB8AC3E}">
        <p14:creationId xmlns:p14="http://schemas.microsoft.com/office/powerpoint/2010/main" val="125928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CD6B52-20DB-4359-9039-A6E6BFB74D68}"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D4F28-3CB1-4257-A7FE-942B81896261}" type="slidenum">
              <a:rPr lang="en-US" smtClean="0"/>
              <a:t>‹#›</a:t>
            </a:fld>
            <a:endParaRPr lang="en-US"/>
          </a:p>
        </p:txBody>
      </p:sp>
    </p:spTree>
    <p:extLst>
      <p:ext uri="{BB962C8B-B14F-4D97-AF65-F5344CB8AC3E}">
        <p14:creationId xmlns:p14="http://schemas.microsoft.com/office/powerpoint/2010/main" val="3883767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CD6B52-20DB-4359-9039-A6E6BFB74D68}"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7D4F28-3CB1-4257-A7FE-942B81896261}" type="slidenum">
              <a:rPr lang="en-US" smtClean="0"/>
              <a:t>‹#›</a:t>
            </a:fld>
            <a:endParaRPr lang="en-US"/>
          </a:p>
        </p:txBody>
      </p:sp>
    </p:spTree>
    <p:extLst>
      <p:ext uri="{BB962C8B-B14F-4D97-AF65-F5344CB8AC3E}">
        <p14:creationId xmlns:p14="http://schemas.microsoft.com/office/powerpoint/2010/main" val="1382857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CD6B52-20DB-4359-9039-A6E6BFB74D68}"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D4F28-3CB1-4257-A7FE-942B81896261}" type="slidenum">
              <a:rPr lang="en-US" smtClean="0"/>
              <a:t>‹#›</a:t>
            </a:fld>
            <a:endParaRPr lang="en-US"/>
          </a:p>
        </p:txBody>
      </p:sp>
    </p:spTree>
    <p:extLst>
      <p:ext uri="{BB962C8B-B14F-4D97-AF65-F5344CB8AC3E}">
        <p14:creationId xmlns:p14="http://schemas.microsoft.com/office/powerpoint/2010/main" val="3096436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CD6B52-20DB-4359-9039-A6E6BFB74D68}" type="datetimeFigureOut">
              <a:rPr lang="en-US" smtClean="0"/>
              <a:t>2/15/2024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7D4F28-3CB1-4257-A7FE-942B81896261}" type="slidenum">
              <a:rPr lang="en-US" smtClean="0"/>
              <a:t>‹#›</a:t>
            </a:fld>
            <a:endParaRPr lang="en-US"/>
          </a:p>
        </p:txBody>
      </p:sp>
    </p:spTree>
    <p:extLst>
      <p:ext uri="{BB962C8B-B14F-4D97-AF65-F5344CB8AC3E}">
        <p14:creationId xmlns:p14="http://schemas.microsoft.com/office/powerpoint/2010/main" val="2721042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CD6B52-20DB-4359-9039-A6E6BFB74D68}" type="datetimeFigureOut">
              <a:rPr lang="en-US" smtClean="0"/>
              <a:t>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7D4F28-3CB1-4257-A7FE-942B81896261}" type="slidenum">
              <a:rPr lang="en-US" smtClean="0"/>
              <a:t>‹#›</a:t>
            </a:fld>
            <a:endParaRPr lang="en-US"/>
          </a:p>
        </p:txBody>
      </p:sp>
    </p:spTree>
    <p:extLst>
      <p:ext uri="{BB962C8B-B14F-4D97-AF65-F5344CB8AC3E}">
        <p14:creationId xmlns:p14="http://schemas.microsoft.com/office/powerpoint/2010/main" val="4205959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CD6B52-20DB-4359-9039-A6E6BFB74D68}" type="datetimeFigureOut">
              <a:rPr lang="en-US" smtClean="0"/>
              <a:t>2/15/2024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7D4F28-3CB1-4257-A7FE-942B81896261}" type="slidenum">
              <a:rPr lang="en-US" smtClean="0"/>
              <a:t>‹#›</a:t>
            </a:fld>
            <a:endParaRPr lang="en-US"/>
          </a:p>
        </p:txBody>
      </p:sp>
    </p:spTree>
    <p:extLst>
      <p:ext uri="{BB962C8B-B14F-4D97-AF65-F5344CB8AC3E}">
        <p14:creationId xmlns:p14="http://schemas.microsoft.com/office/powerpoint/2010/main" val="2865046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CD6B52-20DB-4359-9039-A6E6BFB74D68}"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D4F28-3CB1-4257-A7FE-942B81896261}" type="slidenum">
              <a:rPr lang="en-US" smtClean="0"/>
              <a:t>‹#›</a:t>
            </a:fld>
            <a:endParaRPr lang="en-US"/>
          </a:p>
        </p:txBody>
      </p:sp>
    </p:spTree>
    <p:extLst>
      <p:ext uri="{BB962C8B-B14F-4D97-AF65-F5344CB8AC3E}">
        <p14:creationId xmlns:p14="http://schemas.microsoft.com/office/powerpoint/2010/main" val="1521581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CD6B52-20DB-4359-9039-A6E6BFB74D68}"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7D4F28-3CB1-4257-A7FE-942B81896261}" type="slidenum">
              <a:rPr lang="en-US" smtClean="0"/>
              <a:t>‹#›</a:t>
            </a:fld>
            <a:endParaRPr lang="en-US"/>
          </a:p>
        </p:txBody>
      </p:sp>
    </p:spTree>
    <p:extLst>
      <p:ext uri="{BB962C8B-B14F-4D97-AF65-F5344CB8AC3E}">
        <p14:creationId xmlns:p14="http://schemas.microsoft.com/office/powerpoint/2010/main" val="44845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1CD6B52-20DB-4359-9039-A6E6BFB74D68}" type="datetimeFigureOut">
              <a:rPr lang="en-US" smtClean="0"/>
              <a:t>2/15/2024</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A7D4F28-3CB1-4257-A7FE-942B81896261}" type="slidenum">
              <a:rPr lang="en-US" smtClean="0"/>
              <a:t>‹#›</a:t>
            </a:fld>
            <a:endParaRPr lang="en-US"/>
          </a:p>
        </p:txBody>
      </p:sp>
    </p:spTree>
    <p:extLst>
      <p:ext uri="{BB962C8B-B14F-4D97-AF65-F5344CB8AC3E}">
        <p14:creationId xmlns:p14="http://schemas.microsoft.com/office/powerpoint/2010/main" val="348629312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5ED19-D095-43BD-A1C5-00550AE5779E}"/>
              </a:ext>
            </a:extLst>
          </p:cNvPr>
          <p:cNvSpPr>
            <a:spLocks noGrp="1"/>
          </p:cNvSpPr>
          <p:nvPr>
            <p:ph type="ctrTitle"/>
          </p:nvPr>
        </p:nvSpPr>
        <p:spPr>
          <a:xfrm>
            <a:off x="3246853" y="2514599"/>
            <a:ext cx="8310282" cy="1828801"/>
          </a:xfrm>
        </p:spPr>
        <p:txBody>
          <a:bodyPr>
            <a:normAutofit fontScale="90000"/>
          </a:bodyPr>
          <a:lstStyle/>
          <a:p>
            <a:r>
              <a:rPr lang="en-US" dirty="0"/>
              <a:t>Wild and Scenic Rivers Act</a:t>
            </a:r>
            <a:br>
              <a:rPr lang="en-US" dirty="0"/>
            </a:br>
            <a:r>
              <a:rPr lang="en-US" dirty="0"/>
              <a:t>&amp;</a:t>
            </a:r>
            <a:br>
              <a:rPr lang="en-US" dirty="0"/>
            </a:br>
            <a:r>
              <a:rPr lang="en-US" dirty="0"/>
              <a:t>Management options</a:t>
            </a:r>
          </a:p>
        </p:txBody>
      </p:sp>
      <p:sp>
        <p:nvSpPr>
          <p:cNvPr id="3" name="Subtitle 2">
            <a:extLst>
              <a:ext uri="{FF2B5EF4-FFF2-40B4-BE49-F238E27FC236}">
                <a16:creationId xmlns:a16="http://schemas.microsoft.com/office/drawing/2014/main" id="{A055DE8E-CC94-45EC-A1D4-EED6FAB95C5F}"/>
              </a:ext>
            </a:extLst>
          </p:cNvPr>
          <p:cNvSpPr>
            <a:spLocks noGrp="1"/>
          </p:cNvSpPr>
          <p:nvPr>
            <p:ph type="subTitle" idx="1"/>
          </p:nvPr>
        </p:nvSpPr>
        <p:spPr>
          <a:xfrm>
            <a:off x="3254799" y="4512736"/>
            <a:ext cx="8310282" cy="1049867"/>
          </a:xfrm>
        </p:spPr>
        <p:txBody>
          <a:bodyPr/>
          <a:lstStyle/>
          <a:p>
            <a:r>
              <a:rPr lang="en-US" dirty="0"/>
              <a:t>South Fork Boise Collaborative – 2/22/24</a:t>
            </a:r>
          </a:p>
        </p:txBody>
      </p:sp>
      <p:pic>
        <p:nvPicPr>
          <p:cNvPr id="5" name="Picture 4">
            <a:extLst>
              <a:ext uri="{FF2B5EF4-FFF2-40B4-BE49-F238E27FC236}">
                <a16:creationId xmlns:a16="http://schemas.microsoft.com/office/drawing/2014/main" id="{8D7AB27D-68B7-4C35-9F6B-1016D6FF9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29" y="1267118"/>
            <a:ext cx="2569100" cy="4662441"/>
          </a:xfrm>
          <a:prstGeom prst="rect">
            <a:avLst/>
          </a:prstGeom>
        </p:spPr>
      </p:pic>
    </p:spTree>
    <p:extLst>
      <p:ext uri="{BB962C8B-B14F-4D97-AF65-F5344CB8AC3E}">
        <p14:creationId xmlns:p14="http://schemas.microsoft.com/office/powerpoint/2010/main" val="190936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45B32A-BC30-4DB6-A77E-2887747C29E2}"/>
              </a:ext>
            </a:extLst>
          </p:cNvPr>
          <p:cNvSpPr>
            <a:spLocks noGrp="1"/>
          </p:cNvSpPr>
          <p:nvPr>
            <p:ph idx="1"/>
          </p:nvPr>
        </p:nvSpPr>
        <p:spPr>
          <a:xfrm>
            <a:off x="1678675" y="4814889"/>
            <a:ext cx="8775510" cy="1938608"/>
          </a:xfrm>
        </p:spPr>
        <p:txBody>
          <a:bodyPr/>
          <a:lstStyle/>
          <a:p>
            <a:endParaRPr lang="en-US" dirty="0"/>
          </a:p>
          <a:p>
            <a:r>
              <a:rPr lang="en-US" b="1" dirty="0">
                <a:solidFill>
                  <a:schemeClr val="tx1"/>
                </a:solidFill>
              </a:rPr>
              <a:t>Section 1: Recreational – ORVs: Recreation, Geologic, Heritage</a:t>
            </a:r>
          </a:p>
          <a:p>
            <a:r>
              <a:rPr lang="en-US" b="1" dirty="0">
                <a:solidFill>
                  <a:schemeClr val="tx1"/>
                </a:solidFill>
              </a:rPr>
              <a:t>Section 2: Scenic – ORVs: Recreation &amp; Geologic</a:t>
            </a:r>
          </a:p>
          <a:p>
            <a:r>
              <a:rPr lang="en-US" b="1" dirty="0">
                <a:solidFill>
                  <a:schemeClr val="tx1"/>
                </a:solidFill>
              </a:rPr>
              <a:t>Section 3: Wild – ORVs: Scenic, Recreation, and Geologic</a:t>
            </a:r>
          </a:p>
        </p:txBody>
      </p:sp>
      <p:pic>
        <p:nvPicPr>
          <p:cNvPr id="4" name="Picture 3">
            <a:extLst>
              <a:ext uri="{FF2B5EF4-FFF2-40B4-BE49-F238E27FC236}">
                <a16:creationId xmlns:a16="http://schemas.microsoft.com/office/drawing/2014/main" id="{85FD6B73-8961-4868-AE12-76536E88C3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03" y="5497044"/>
            <a:ext cx="692331" cy="1256453"/>
          </a:xfrm>
          <a:prstGeom prst="rect">
            <a:avLst/>
          </a:prstGeom>
        </p:spPr>
      </p:pic>
      <p:pic>
        <p:nvPicPr>
          <p:cNvPr id="4098" name="Picture 2">
            <a:extLst>
              <a:ext uri="{FF2B5EF4-FFF2-40B4-BE49-F238E27FC236}">
                <a16:creationId xmlns:a16="http://schemas.microsoft.com/office/drawing/2014/main" id="{8B85D88B-B7E4-4D04-A047-3981402050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2443" y="218364"/>
            <a:ext cx="9856466" cy="459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003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E7F07C4-F0B5-41E2-96B6-A86BAD221E3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2891" y="0"/>
            <a:ext cx="9935570" cy="7451678"/>
          </a:xfrm>
        </p:spPr>
      </p:pic>
      <p:pic>
        <p:nvPicPr>
          <p:cNvPr id="4" name="Picture 3">
            <a:extLst>
              <a:ext uri="{FF2B5EF4-FFF2-40B4-BE49-F238E27FC236}">
                <a16:creationId xmlns:a16="http://schemas.microsoft.com/office/drawing/2014/main" id="{3F02298F-B020-41A5-A598-B157DFFFFF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03" y="5497044"/>
            <a:ext cx="692331" cy="1256453"/>
          </a:xfrm>
          <a:prstGeom prst="rect">
            <a:avLst/>
          </a:prstGeom>
        </p:spPr>
      </p:pic>
      <p:sp>
        <p:nvSpPr>
          <p:cNvPr id="7" name="TextBox 6">
            <a:extLst>
              <a:ext uri="{FF2B5EF4-FFF2-40B4-BE49-F238E27FC236}">
                <a16:creationId xmlns:a16="http://schemas.microsoft.com/office/drawing/2014/main" id="{F615E580-111F-447E-9EB2-0905E2192D52}"/>
              </a:ext>
            </a:extLst>
          </p:cNvPr>
          <p:cNvSpPr txBox="1"/>
          <p:nvPr/>
        </p:nvSpPr>
        <p:spPr>
          <a:xfrm>
            <a:off x="2748861" y="4769892"/>
            <a:ext cx="6683629" cy="369332"/>
          </a:xfrm>
          <a:prstGeom prst="rect">
            <a:avLst/>
          </a:prstGeom>
          <a:solidFill>
            <a:srgbClr val="C0C0C0">
              <a:alpha val="65098"/>
            </a:srgbClr>
          </a:solidFill>
        </p:spPr>
        <p:txBody>
          <a:bodyPr wrap="square" rtlCol="0">
            <a:spAutoFit/>
          </a:bodyPr>
          <a:lstStyle/>
          <a:p>
            <a:pPr algn="ctr"/>
            <a:r>
              <a:rPr lang="en-US" dirty="0">
                <a:solidFill>
                  <a:schemeClr val="bg1"/>
                </a:solidFill>
              </a:rPr>
              <a:t>So… What does that all mean for potential work on the SF Boise?</a:t>
            </a:r>
          </a:p>
        </p:txBody>
      </p:sp>
    </p:spTree>
    <p:extLst>
      <p:ext uri="{BB962C8B-B14F-4D97-AF65-F5344CB8AC3E}">
        <p14:creationId xmlns:p14="http://schemas.microsoft.com/office/powerpoint/2010/main" val="2899242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5ED19-D095-43BD-A1C5-00550AE5779E}"/>
              </a:ext>
            </a:extLst>
          </p:cNvPr>
          <p:cNvSpPr>
            <a:spLocks noGrp="1"/>
          </p:cNvSpPr>
          <p:nvPr>
            <p:ph type="ctrTitle"/>
          </p:nvPr>
        </p:nvSpPr>
        <p:spPr>
          <a:xfrm>
            <a:off x="3246853" y="2514599"/>
            <a:ext cx="8310282" cy="1828801"/>
          </a:xfrm>
        </p:spPr>
        <p:txBody>
          <a:bodyPr>
            <a:normAutofit fontScale="90000"/>
          </a:bodyPr>
          <a:lstStyle/>
          <a:p>
            <a:r>
              <a:rPr lang="en-US" dirty="0"/>
              <a:t>Wild and Scenic Rivers Act</a:t>
            </a:r>
            <a:br>
              <a:rPr lang="en-US" dirty="0"/>
            </a:br>
            <a:r>
              <a:rPr lang="en-US" dirty="0"/>
              <a:t>&amp;</a:t>
            </a:r>
            <a:br>
              <a:rPr lang="en-US" dirty="0"/>
            </a:br>
            <a:r>
              <a:rPr lang="en-US" dirty="0"/>
              <a:t>Management options</a:t>
            </a:r>
          </a:p>
        </p:txBody>
      </p:sp>
      <p:sp>
        <p:nvSpPr>
          <p:cNvPr id="3" name="Subtitle 2">
            <a:extLst>
              <a:ext uri="{FF2B5EF4-FFF2-40B4-BE49-F238E27FC236}">
                <a16:creationId xmlns:a16="http://schemas.microsoft.com/office/drawing/2014/main" id="{A055DE8E-CC94-45EC-A1D4-EED6FAB95C5F}"/>
              </a:ext>
            </a:extLst>
          </p:cNvPr>
          <p:cNvSpPr>
            <a:spLocks noGrp="1"/>
          </p:cNvSpPr>
          <p:nvPr>
            <p:ph type="subTitle" idx="1"/>
          </p:nvPr>
        </p:nvSpPr>
        <p:spPr>
          <a:xfrm>
            <a:off x="3254799" y="4512736"/>
            <a:ext cx="8310282" cy="1049867"/>
          </a:xfrm>
        </p:spPr>
        <p:txBody>
          <a:bodyPr/>
          <a:lstStyle/>
          <a:p>
            <a:r>
              <a:rPr lang="en-US" dirty="0"/>
              <a:t>South Fork Boise Collaborative – 2/22/24</a:t>
            </a:r>
          </a:p>
        </p:txBody>
      </p:sp>
      <p:pic>
        <p:nvPicPr>
          <p:cNvPr id="5" name="Picture 4">
            <a:extLst>
              <a:ext uri="{FF2B5EF4-FFF2-40B4-BE49-F238E27FC236}">
                <a16:creationId xmlns:a16="http://schemas.microsoft.com/office/drawing/2014/main" id="{8D7AB27D-68B7-4C35-9F6B-1016D6FF9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29" y="1267118"/>
            <a:ext cx="2569100" cy="4662441"/>
          </a:xfrm>
          <a:prstGeom prst="rect">
            <a:avLst/>
          </a:prstGeom>
        </p:spPr>
      </p:pic>
    </p:spTree>
    <p:extLst>
      <p:ext uri="{BB962C8B-B14F-4D97-AF65-F5344CB8AC3E}">
        <p14:creationId xmlns:p14="http://schemas.microsoft.com/office/powerpoint/2010/main" val="1472694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A95F1-CF6D-4EEC-BB9C-5033B3AE9D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51C8B1-BAF1-4C1C-A51B-C612DFCA7E0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DC9AA52-2BBF-4586-A9B8-29E2748973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03" y="5497044"/>
            <a:ext cx="692331" cy="1256453"/>
          </a:xfrm>
          <a:prstGeom prst="rect">
            <a:avLst/>
          </a:prstGeom>
        </p:spPr>
      </p:pic>
      <p:pic>
        <p:nvPicPr>
          <p:cNvPr id="1026" name="Picture 2">
            <a:extLst>
              <a:ext uri="{FF2B5EF4-FFF2-40B4-BE49-F238E27FC236}">
                <a16:creationId xmlns:a16="http://schemas.microsoft.com/office/drawing/2014/main" id="{43AAD460-C4AB-4777-9EEE-1580027977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6613" y="0"/>
            <a:ext cx="54371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643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A95F1-CF6D-4EEC-BB9C-5033B3AE9DA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851C8B1-BAF1-4C1C-A51B-C612DFCA7E07}"/>
              </a:ext>
            </a:extLst>
          </p:cNvPr>
          <p:cNvSpPr>
            <a:spLocks noGrp="1"/>
          </p:cNvSpPr>
          <p:nvPr>
            <p:ph idx="1"/>
          </p:nvPr>
        </p:nvSpPr>
        <p:spPr/>
        <p:txBody>
          <a:bodyPr/>
          <a:lstStyle/>
          <a:p>
            <a:endParaRPr lang="en-US"/>
          </a:p>
        </p:txBody>
      </p:sp>
      <p:pic>
        <p:nvPicPr>
          <p:cNvPr id="6" name="Picture 2">
            <a:extLst>
              <a:ext uri="{FF2B5EF4-FFF2-40B4-BE49-F238E27FC236}">
                <a16:creationId xmlns:a16="http://schemas.microsoft.com/office/drawing/2014/main" id="{FB9BAD8F-2A1F-4748-BEBC-6299ABD0A6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555" b="48357"/>
          <a:stretch/>
        </p:blipFill>
        <p:spPr bwMode="auto">
          <a:xfrm>
            <a:off x="535597" y="900448"/>
            <a:ext cx="11110158" cy="50571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DC9AA52-2BBF-4586-A9B8-29E2748973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03" y="5497044"/>
            <a:ext cx="692331" cy="1256453"/>
          </a:xfrm>
          <a:prstGeom prst="rect">
            <a:avLst/>
          </a:prstGeom>
          <a:effectLst>
            <a:outerShdw blurRad="50800" dist="50800" dir="5400000" algn="ctr" rotWithShape="0">
              <a:srgbClr val="000000">
                <a:alpha val="54000"/>
              </a:srgbClr>
            </a:outerShdw>
          </a:effectLst>
        </p:spPr>
      </p:pic>
    </p:spTree>
    <p:extLst>
      <p:ext uri="{BB962C8B-B14F-4D97-AF65-F5344CB8AC3E}">
        <p14:creationId xmlns:p14="http://schemas.microsoft.com/office/powerpoint/2010/main" val="3726864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A95F1-CF6D-4EEC-BB9C-5033B3AE9D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51C8B1-BAF1-4C1C-A51B-C612DFCA7E0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DC9AA52-2BBF-4586-A9B8-29E2748973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03" y="5497044"/>
            <a:ext cx="692331" cy="1256453"/>
          </a:xfrm>
          <a:prstGeom prst="rect">
            <a:avLst/>
          </a:prstGeom>
        </p:spPr>
      </p:pic>
      <p:pic>
        <p:nvPicPr>
          <p:cNvPr id="6" name="Picture 5">
            <a:extLst>
              <a:ext uri="{FF2B5EF4-FFF2-40B4-BE49-F238E27FC236}">
                <a16:creationId xmlns:a16="http://schemas.microsoft.com/office/drawing/2014/main" id="{7F681913-9CF5-464C-99D6-2D15D7730988}"/>
              </a:ext>
            </a:extLst>
          </p:cNvPr>
          <p:cNvPicPr>
            <a:picLocks noChangeAspect="1"/>
          </p:cNvPicPr>
          <p:nvPr/>
        </p:nvPicPr>
        <p:blipFill>
          <a:blip r:embed="rId4"/>
          <a:stretch>
            <a:fillRect/>
          </a:stretch>
        </p:blipFill>
        <p:spPr>
          <a:xfrm>
            <a:off x="1308661" y="327344"/>
            <a:ext cx="9574677" cy="6203311"/>
          </a:xfrm>
          <a:prstGeom prst="rect">
            <a:avLst/>
          </a:prstGeom>
        </p:spPr>
      </p:pic>
    </p:spTree>
    <p:extLst>
      <p:ext uri="{BB962C8B-B14F-4D97-AF65-F5344CB8AC3E}">
        <p14:creationId xmlns:p14="http://schemas.microsoft.com/office/powerpoint/2010/main" val="784132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A95F1-CF6D-4EEC-BB9C-5033B3AE9DA1}"/>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ADC9AA52-2BBF-4586-A9B8-29E2748973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03" y="5497044"/>
            <a:ext cx="692331" cy="1256453"/>
          </a:xfrm>
          <a:prstGeom prst="rect">
            <a:avLst/>
          </a:prstGeom>
        </p:spPr>
      </p:pic>
      <p:pic>
        <p:nvPicPr>
          <p:cNvPr id="6" name="Picture 5">
            <a:extLst>
              <a:ext uri="{FF2B5EF4-FFF2-40B4-BE49-F238E27FC236}">
                <a16:creationId xmlns:a16="http://schemas.microsoft.com/office/drawing/2014/main" id="{D01230DF-9994-4CAD-A832-0CACCB6A115E}"/>
              </a:ext>
            </a:extLst>
          </p:cNvPr>
          <p:cNvPicPr>
            <a:picLocks noChangeAspect="1"/>
          </p:cNvPicPr>
          <p:nvPr/>
        </p:nvPicPr>
        <p:blipFill rotWithShape="1">
          <a:blip r:embed="rId4"/>
          <a:srcRect r="3352" b="77474"/>
          <a:stretch/>
        </p:blipFill>
        <p:spPr>
          <a:xfrm>
            <a:off x="1411843" y="1896249"/>
            <a:ext cx="9368314" cy="1532751"/>
          </a:xfrm>
          <a:prstGeom prst="rect">
            <a:avLst/>
          </a:prstGeom>
        </p:spPr>
      </p:pic>
      <p:pic>
        <p:nvPicPr>
          <p:cNvPr id="9" name="Content Placeholder 8">
            <a:extLst>
              <a:ext uri="{FF2B5EF4-FFF2-40B4-BE49-F238E27FC236}">
                <a16:creationId xmlns:a16="http://schemas.microsoft.com/office/drawing/2014/main" id="{5A10A2E1-6ABC-4168-A8A7-A61E342BD9DE}"/>
              </a:ext>
            </a:extLst>
          </p:cNvPr>
          <p:cNvPicPr>
            <a:picLocks noGrp="1" noChangeAspect="1"/>
          </p:cNvPicPr>
          <p:nvPr>
            <p:ph idx="1"/>
          </p:nvPr>
        </p:nvPicPr>
        <p:blipFill rotWithShape="1">
          <a:blip r:embed="rId4"/>
          <a:srcRect l="3404" t="73522"/>
          <a:stretch/>
        </p:blipFill>
        <p:spPr>
          <a:xfrm>
            <a:off x="1411842" y="3495061"/>
            <a:ext cx="9368314" cy="1802675"/>
          </a:xfrm>
          <a:prstGeom prst="rect">
            <a:avLst/>
          </a:prstGeom>
        </p:spPr>
      </p:pic>
    </p:spTree>
    <p:extLst>
      <p:ext uri="{BB962C8B-B14F-4D97-AF65-F5344CB8AC3E}">
        <p14:creationId xmlns:p14="http://schemas.microsoft.com/office/powerpoint/2010/main" val="3434004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C9AA52-2BBF-4586-A9B8-29E2748973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03" y="5497044"/>
            <a:ext cx="692331" cy="1256453"/>
          </a:xfrm>
          <a:prstGeom prst="rect">
            <a:avLst/>
          </a:prstGeom>
        </p:spPr>
      </p:pic>
      <p:sp>
        <p:nvSpPr>
          <p:cNvPr id="5" name="Content Placeholder 4">
            <a:extLst>
              <a:ext uri="{FF2B5EF4-FFF2-40B4-BE49-F238E27FC236}">
                <a16:creationId xmlns:a16="http://schemas.microsoft.com/office/drawing/2014/main" id="{CA9FC1A4-5C27-458B-899E-03681AF4E4C2}"/>
              </a:ext>
            </a:extLst>
          </p:cNvPr>
          <p:cNvSpPr>
            <a:spLocks noGrp="1"/>
          </p:cNvSpPr>
          <p:nvPr>
            <p:ph idx="1"/>
          </p:nvPr>
        </p:nvSpPr>
        <p:spPr>
          <a:xfrm>
            <a:off x="5972402" y="1667284"/>
            <a:ext cx="5781157" cy="4576549"/>
          </a:xfrm>
        </p:spPr>
        <p:txBody>
          <a:bodyPr>
            <a:normAutofit/>
          </a:bodyPr>
          <a:lstStyle/>
          <a:p>
            <a:pPr marL="36900" indent="0" algn="l">
              <a:buNone/>
            </a:pPr>
            <a:r>
              <a:rPr lang="en-US" b="1" i="0" u="none" strike="noStrike" baseline="0" dirty="0">
                <a:solidFill>
                  <a:schemeClr val="tx1"/>
                </a:solidFill>
                <a:latin typeface="TimesNewRomanPSMT"/>
              </a:rPr>
              <a:t>“</a:t>
            </a:r>
            <a:r>
              <a:rPr lang="en-US" i="0" u="none" strike="noStrike" baseline="0" dirty="0">
                <a:solidFill>
                  <a:schemeClr val="tx1"/>
                </a:solidFill>
                <a:latin typeface="Arial" panose="020B0604020202020204" pitchFamily="34" charset="0"/>
                <a:cs typeface="Arial" panose="020B0604020202020204" pitchFamily="34" charset="0"/>
              </a:rPr>
              <a:t>Examples include, but are not limited to, bank stabilization/revetments; bridges (e.g., abutments, piers, approaches); emergency repairs; channelization; channel restoration; culverts; dams and dam removal; dredging or excavation; fish habitat/passage restoration or enhancement; gravel mining; in-channel transmission towers; levees; pipelines; recreation facilities such as boat ramps and fishing piers; water diversions/wells; and activities that are authorized under Section 404 of the Clean Water Act by the United States Army Corps of Engineers” – </a:t>
            </a:r>
            <a:r>
              <a:rPr lang="en-US" sz="1600" i="0" u="none" strike="noStrike" baseline="0" dirty="0">
                <a:solidFill>
                  <a:schemeClr val="tx1"/>
                </a:solidFill>
                <a:latin typeface="Arial" panose="020B0604020202020204" pitchFamily="34" charset="0"/>
                <a:cs typeface="Arial" panose="020B0604020202020204" pitchFamily="34" charset="0"/>
              </a:rPr>
              <a:t>pg.50 WSR Coordinating Council Compendium</a:t>
            </a:r>
            <a:endParaRPr lang="en-US" sz="1600" dirty="0">
              <a:solidFill>
                <a:schemeClr val="tx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63DB13A7-CC7D-4F1B-B2B0-C0E3DA734708}"/>
              </a:ext>
            </a:extLst>
          </p:cNvPr>
          <p:cNvPicPr>
            <a:picLocks noChangeAspect="1"/>
          </p:cNvPicPr>
          <p:nvPr/>
        </p:nvPicPr>
        <p:blipFill>
          <a:blip r:embed="rId4"/>
          <a:stretch>
            <a:fillRect/>
          </a:stretch>
        </p:blipFill>
        <p:spPr>
          <a:xfrm>
            <a:off x="1123405" y="614167"/>
            <a:ext cx="4522426" cy="5629666"/>
          </a:xfrm>
          <a:prstGeom prst="rect">
            <a:avLst/>
          </a:prstGeom>
        </p:spPr>
      </p:pic>
      <p:sp>
        <p:nvSpPr>
          <p:cNvPr id="10" name="TextBox 9">
            <a:extLst>
              <a:ext uri="{FF2B5EF4-FFF2-40B4-BE49-F238E27FC236}">
                <a16:creationId xmlns:a16="http://schemas.microsoft.com/office/drawing/2014/main" id="{8DE648A4-266B-43AC-A9BE-6524FF94F873}"/>
              </a:ext>
            </a:extLst>
          </p:cNvPr>
          <p:cNvSpPr txBox="1"/>
          <p:nvPr/>
        </p:nvSpPr>
        <p:spPr>
          <a:xfrm>
            <a:off x="6232738" y="1050877"/>
            <a:ext cx="483585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What is a water resource project? </a:t>
            </a:r>
          </a:p>
        </p:txBody>
      </p:sp>
    </p:spTree>
    <p:extLst>
      <p:ext uri="{BB962C8B-B14F-4D97-AF65-F5344CB8AC3E}">
        <p14:creationId xmlns:p14="http://schemas.microsoft.com/office/powerpoint/2010/main" val="503161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5F131B2-41D2-4FBF-9097-38145B2E9881}"/>
              </a:ext>
            </a:extLst>
          </p:cNvPr>
          <p:cNvPicPr>
            <a:picLocks noGrp="1" noChangeAspect="1"/>
          </p:cNvPicPr>
          <p:nvPr>
            <p:ph idx="1"/>
          </p:nvPr>
        </p:nvPicPr>
        <p:blipFill>
          <a:blip r:embed="rId3"/>
          <a:stretch>
            <a:fillRect/>
          </a:stretch>
        </p:blipFill>
        <p:spPr>
          <a:xfrm>
            <a:off x="450668" y="499918"/>
            <a:ext cx="4694565" cy="5256434"/>
          </a:xfrm>
        </p:spPr>
      </p:pic>
      <p:pic>
        <p:nvPicPr>
          <p:cNvPr id="4" name="Picture 3">
            <a:extLst>
              <a:ext uri="{FF2B5EF4-FFF2-40B4-BE49-F238E27FC236}">
                <a16:creationId xmlns:a16="http://schemas.microsoft.com/office/drawing/2014/main" id="{707C5F59-6B5A-4783-8C93-2459EDAD39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03" y="5497044"/>
            <a:ext cx="692331" cy="1256453"/>
          </a:xfrm>
          <a:prstGeom prst="rect">
            <a:avLst/>
          </a:prstGeom>
        </p:spPr>
      </p:pic>
      <p:pic>
        <p:nvPicPr>
          <p:cNvPr id="8" name="Picture 7">
            <a:extLst>
              <a:ext uri="{FF2B5EF4-FFF2-40B4-BE49-F238E27FC236}">
                <a16:creationId xmlns:a16="http://schemas.microsoft.com/office/drawing/2014/main" id="{C652411E-68F7-45EE-9AF6-D1733509D32D}"/>
              </a:ext>
            </a:extLst>
          </p:cNvPr>
          <p:cNvPicPr>
            <a:picLocks noChangeAspect="1"/>
          </p:cNvPicPr>
          <p:nvPr/>
        </p:nvPicPr>
        <p:blipFill>
          <a:blip r:embed="rId5"/>
          <a:stretch>
            <a:fillRect/>
          </a:stretch>
        </p:blipFill>
        <p:spPr>
          <a:xfrm>
            <a:off x="5457569" y="2503346"/>
            <a:ext cx="6508315" cy="1961410"/>
          </a:xfrm>
          <a:prstGeom prst="rect">
            <a:avLst/>
          </a:prstGeom>
        </p:spPr>
      </p:pic>
      <p:sp>
        <p:nvSpPr>
          <p:cNvPr id="9" name="TextBox 8">
            <a:extLst>
              <a:ext uri="{FF2B5EF4-FFF2-40B4-BE49-F238E27FC236}">
                <a16:creationId xmlns:a16="http://schemas.microsoft.com/office/drawing/2014/main" id="{3B372953-963C-45AF-B07C-E0A797BB9FA2}"/>
              </a:ext>
            </a:extLst>
          </p:cNvPr>
          <p:cNvSpPr txBox="1"/>
          <p:nvPr/>
        </p:nvSpPr>
        <p:spPr>
          <a:xfrm>
            <a:off x="6096000" y="1746914"/>
            <a:ext cx="5035309"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What about rivers not formally designated (eligible/suitable)??</a:t>
            </a:r>
          </a:p>
        </p:txBody>
      </p:sp>
    </p:spTree>
    <p:extLst>
      <p:ext uri="{BB962C8B-B14F-4D97-AF65-F5344CB8AC3E}">
        <p14:creationId xmlns:p14="http://schemas.microsoft.com/office/powerpoint/2010/main" val="1814718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ACB2EA-3C03-487C-B1D9-3E6BE839ED00}"/>
              </a:ext>
            </a:extLst>
          </p:cNvPr>
          <p:cNvPicPr>
            <a:picLocks noChangeAspect="1"/>
          </p:cNvPicPr>
          <p:nvPr/>
        </p:nvPicPr>
        <p:blipFill>
          <a:blip r:embed="rId3"/>
          <a:stretch>
            <a:fillRect/>
          </a:stretch>
        </p:blipFill>
        <p:spPr>
          <a:xfrm>
            <a:off x="1507398" y="1553602"/>
            <a:ext cx="9177203" cy="3750795"/>
          </a:xfrm>
          <a:prstGeom prst="rect">
            <a:avLst/>
          </a:prstGeom>
        </p:spPr>
      </p:pic>
      <p:pic>
        <p:nvPicPr>
          <p:cNvPr id="6" name="Picture 5">
            <a:extLst>
              <a:ext uri="{FF2B5EF4-FFF2-40B4-BE49-F238E27FC236}">
                <a16:creationId xmlns:a16="http://schemas.microsoft.com/office/drawing/2014/main" id="{6DB2A809-B5A5-41C9-9053-886A66499F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03" y="5497044"/>
            <a:ext cx="692331" cy="1256453"/>
          </a:xfrm>
          <a:prstGeom prst="rect">
            <a:avLst/>
          </a:prstGeom>
        </p:spPr>
      </p:pic>
      <p:sp>
        <p:nvSpPr>
          <p:cNvPr id="12" name="TextBox 11">
            <a:extLst>
              <a:ext uri="{FF2B5EF4-FFF2-40B4-BE49-F238E27FC236}">
                <a16:creationId xmlns:a16="http://schemas.microsoft.com/office/drawing/2014/main" id="{447AFA1E-A2E0-4313-B086-BC8AEF45E1B7}"/>
              </a:ext>
            </a:extLst>
          </p:cNvPr>
          <p:cNvSpPr txBox="1"/>
          <p:nvPr/>
        </p:nvSpPr>
        <p:spPr>
          <a:xfrm>
            <a:off x="2843283" y="1009934"/>
            <a:ext cx="7841318" cy="369332"/>
          </a:xfrm>
          <a:prstGeom prst="rect">
            <a:avLst/>
          </a:prstGeom>
          <a:noFill/>
        </p:spPr>
        <p:txBody>
          <a:bodyPr wrap="square" rtlCol="0">
            <a:spAutoFit/>
          </a:bodyPr>
          <a:lstStyle/>
          <a:p>
            <a:r>
              <a:rPr lang="en-US" dirty="0"/>
              <a:t>Table WSR-1 Wild and Scenic River Direction from FSH 1909.12</a:t>
            </a:r>
          </a:p>
        </p:txBody>
      </p:sp>
    </p:spTree>
    <p:extLst>
      <p:ext uri="{BB962C8B-B14F-4D97-AF65-F5344CB8AC3E}">
        <p14:creationId xmlns:p14="http://schemas.microsoft.com/office/powerpoint/2010/main" val="2085269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97DFA-CDFB-4A95-B03B-B622B58399E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D8BE685-19C7-4001-A718-A91475DD3731}"/>
              </a:ext>
            </a:extLst>
          </p:cNvPr>
          <p:cNvSpPr>
            <a:spLocks noGrp="1"/>
          </p:cNvSpPr>
          <p:nvPr>
            <p:ph idx="1"/>
          </p:nvPr>
        </p:nvSpPr>
        <p:spPr/>
        <p:txBody>
          <a:bodyPr/>
          <a:lstStyle/>
          <a:p>
            <a:endParaRPr lang="en-US" dirty="0"/>
          </a:p>
        </p:txBody>
      </p:sp>
      <p:pic>
        <p:nvPicPr>
          <p:cNvPr id="2050" name="Picture 2">
            <a:extLst>
              <a:ext uri="{FF2B5EF4-FFF2-40B4-BE49-F238E27FC236}">
                <a16:creationId xmlns:a16="http://schemas.microsoft.com/office/drawing/2014/main" id="{1C5565C1-207C-4F61-AB59-2B85624337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961"/>
          <a:stretch/>
        </p:blipFill>
        <p:spPr bwMode="auto">
          <a:xfrm>
            <a:off x="1186484" y="250008"/>
            <a:ext cx="9808384" cy="59983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5CA112F-6BE9-4E63-96BA-CD22640347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03" y="5497044"/>
            <a:ext cx="692331" cy="1256453"/>
          </a:xfrm>
          <a:prstGeom prst="rect">
            <a:avLst/>
          </a:prstGeom>
        </p:spPr>
      </p:pic>
    </p:spTree>
    <p:extLst>
      <p:ext uri="{BB962C8B-B14F-4D97-AF65-F5344CB8AC3E}">
        <p14:creationId xmlns:p14="http://schemas.microsoft.com/office/powerpoint/2010/main" val="18468372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43372978-11FE-4814-AC26-BC300187D8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1822</TotalTime>
  <Words>873</Words>
  <Application>Microsoft Office PowerPoint</Application>
  <PresentationFormat>Widescreen</PresentationFormat>
  <Paragraphs>56</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Calisto MT</vt:lpstr>
      <vt:lpstr>TimesNewRomanPSMT</vt:lpstr>
      <vt:lpstr>Wingdings 2</vt:lpstr>
      <vt:lpstr>Slate</vt:lpstr>
      <vt:lpstr>Wild and Scenic Rivers Act &amp; Management options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Wild and Scenic Rivers Act &amp; Management options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dc:title>
  <dc:creator>Nick Kunath</dc:creator>
  <cp:lastModifiedBy>Nick Kunath</cp:lastModifiedBy>
  <cp:revision>23</cp:revision>
  <dcterms:created xsi:type="dcterms:W3CDTF">2024-02-21T16:06:22Z</dcterms:created>
  <dcterms:modified xsi:type="dcterms:W3CDTF">2024-02-22T22:28:51Z</dcterms:modified>
</cp:coreProperties>
</file>